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Nunito"/>
      <p:regular r:id="rId16"/>
      <p:bold r:id="rId17"/>
      <p:italic r:id="rId18"/>
      <p:boldItalic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Google Sans Medium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GoogleSansMedium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GoogleSansMedium-italic.fntdata"/><Relationship Id="rId25" Type="http://schemas.openxmlformats.org/officeDocument/2006/relationships/font" Target="fonts/GoogleSansMedium-bold.fntdata"/><Relationship Id="rId27" Type="http://schemas.openxmlformats.org/officeDocument/2006/relationships/font" Target="fonts/GoogleSansMedium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Nunito-bold.fntdata"/><Relationship Id="rId16" Type="http://schemas.openxmlformats.org/officeDocument/2006/relationships/font" Target="fonts/Nunito-regular.fntdata"/><Relationship Id="rId19" Type="http://schemas.openxmlformats.org/officeDocument/2006/relationships/font" Target="fonts/Nunito-boldItalic.fntdata"/><Relationship Id="rId18" Type="http://schemas.openxmlformats.org/officeDocument/2006/relationships/font" Target="fonts/Nuni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a388653f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a388653f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82dc9f2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82dc9f2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ba560eae00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ba560eae00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ba388653f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ba388653f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ba560eae0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ba560eae0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ba560eae0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ba560eae0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bbcb7557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bbcb7557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bd8dadb7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bd8dadb7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https://colab.research.google.com/drive/1sOwZtaV5J6-ohG9vvpE3b38tqWZMI2z5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c86538b2f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c86538b2f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ba560eae00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ba560eae00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88c550a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e88c550a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.png"/><Relationship Id="rId4" Type="http://schemas.openxmlformats.org/officeDocument/2006/relationships/image" Target="../media/image9.gif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gif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45" name="Google Shape;4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1" name="Google Shape;5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60" name="Google Shape;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4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" name="Google Shape;6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5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" name="Google Shape;7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3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6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" name="Google Shape;75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" name="Google Shape;7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Line Cover">
  <p:cSld name="TITLE_7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80" name="Google Shape;8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2" y="3905825"/>
            <a:ext cx="3543608" cy="104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2"/>
          <p:cNvPicPr preferRelativeResize="0"/>
          <p:nvPr/>
        </p:nvPicPr>
        <p:blipFill rotWithShape="1">
          <a:blip r:embed="rId4">
            <a:alphaModFix/>
          </a:blip>
          <a:srcRect b="0" l="20012" r="19491" t="65415"/>
          <a:stretch/>
        </p:blipFill>
        <p:spPr>
          <a:xfrm>
            <a:off x="39160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22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8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TITLE_9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TITLE_10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5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6" name="Google Shape;96;p2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" name="Google Shape;100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TITLE_1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8" name="Google Shape;108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RECHA">
  <p:cSld name="TITLE_AND_BODY_5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0" y="0"/>
            <a:ext cx="20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3" name="Google Shape;113;p29"/>
          <p:cNvSpPr txBox="1"/>
          <p:nvPr/>
        </p:nvSpPr>
        <p:spPr>
          <a:xfrm>
            <a:off x="272342" y="48600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‹#›</a:t>
            </a:fld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4" name="Google Shape;114;p29"/>
          <p:cNvSpPr txBox="1"/>
          <p:nvPr/>
        </p:nvSpPr>
        <p:spPr>
          <a:xfrm>
            <a:off x="4025050" y="4860075"/>
            <a:ext cx="1093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Crece con Google</a:t>
            </a:r>
            <a:endParaRPr sz="600">
              <a:solidFill>
                <a:srgbClr val="99999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15" name="Google Shape;11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5999" y="3925016"/>
            <a:ext cx="3213826" cy="10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9"/>
          <p:cNvPicPr preferRelativeResize="0"/>
          <p:nvPr/>
        </p:nvPicPr>
        <p:blipFill rotWithShape="1">
          <a:blip r:embed="rId3">
            <a:alphaModFix/>
          </a:blip>
          <a:srcRect b="0" l="20012" r="19491" t="65415"/>
          <a:stretch/>
        </p:blipFill>
        <p:spPr>
          <a:xfrm>
            <a:off x="7369125" y="181800"/>
            <a:ext cx="1311950" cy="36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9"/>
          <p:cNvCxnSpPr/>
          <p:nvPr/>
        </p:nvCxnSpPr>
        <p:spPr>
          <a:xfrm>
            <a:off x="3653650" y="4858975"/>
            <a:ext cx="1937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TITLE_1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" name="Google Shape;120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7" name="Google Shape;1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3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3">
  <p:cSld name="TITLE_15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5" name="Google Shape;125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1" name="Google Shape;2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1" name="Google Shape;3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4" name="Google Shape;3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kaggle.com/rtatman/data-cleaning-challenge-handling-missing-values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2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rive.google.com/file/d/1b95gTG8_BEuh4mjyi2Il1Q1oy_fSzNOH/view?usp=sharing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/>
        </p:nvSpPr>
        <p:spPr>
          <a:xfrm>
            <a:off x="4094075" y="1520100"/>
            <a:ext cx="4418700" cy="21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Challenge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lang="en" sz="3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aqui</a:t>
            </a:r>
            <a:r>
              <a:rPr lang="en" sz="33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33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7" name="Google Shape;19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4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Limpieza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 de datos con 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/>
          </a:p>
        </p:txBody>
      </p:sp>
      <p:pic>
        <p:nvPicPr>
          <p:cNvPr id="136" name="Google Shape;1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5"/>
          <p:cNvSpPr txBox="1"/>
          <p:nvPr/>
        </p:nvSpPr>
        <p:spPr>
          <a:xfrm>
            <a:off x="1500000" y="2136900"/>
            <a:ext cx="61440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4" name="Google Shape;1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6"/>
          <p:cNvSpPr txBox="1"/>
          <p:nvPr/>
        </p:nvSpPr>
        <p:spPr>
          <a:xfrm>
            <a:off x="502950" y="209475"/>
            <a:ext cx="813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Objetivos de aprendizaje</a:t>
            </a:r>
            <a:endParaRPr/>
          </a:p>
        </p:txBody>
      </p:sp>
      <p:pic>
        <p:nvPicPr>
          <p:cNvPr id="151" name="Google Shape;1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6"/>
          <p:cNvSpPr txBox="1"/>
          <p:nvPr/>
        </p:nvSpPr>
        <p:spPr>
          <a:xfrm>
            <a:off x="619950" y="1254613"/>
            <a:ext cx="7904100" cy="3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●"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Para </a:t>
            </a: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analizar</a:t>
            </a: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datos</a:t>
            </a: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 y hacernos </a:t>
            </a: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preguntas</a:t>
            </a: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relevantes</a:t>
            </a: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, debemos previamente </a:t>
            </a: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limpiarlos</a:t>
            </a: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organizarlos</a:t>
            </a: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. Esta técnica se le llama “</a:t>
            </a: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limpieza de datos</a:t>
            </a: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” y raramente se realiza en una sola ocasión, de hecho, se trata de un proceso </a:t>
            </a: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iterativo</a:t>
            </a: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 y de </a:t>
            </a: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aprendizaje</a:t>
            </a: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Char char="●"/>
            </a:pP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esta sesión, abordaremos algunos de los </a:t>
            </a: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casos </a:t>
            </a: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más</a:t>
            </a: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comunes</a:t>
            </a: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"</a:t>
            </a: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datos sucios</a:t>
            </a: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" y </a:t>
            </a: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cómo afrontarlos</a:t>
            </a: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usando </a:t>
            </a: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7"/>
          <p:cNvSpPr txBox="1"/>
          <p:nvPr/>
        </p:nvSpPr>
        <p:spPr>
          <a:xfrm>
            <a:off x="548850" y="222900"/>
            <a:ext cx="72708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/>
          </a:p>
        </p:txBody>
      </p:sp>
      <p:pic>
        <p:nvPicPr>
          <p:cNvPr id="158" name="Google Shape;15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7"/>
          <p:cNvSpPr txBox="1"/>
          <p:nvPr/>
        </p:nvSpPr>
        <p:spPr>
          <a:xfrm>
            <a:off x="878675" y="1049400"/>
            <a:ext cx="7888200" cy="3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6:30 - 6:35</a:t>
            </a:r>
            <a:r>
              <a:rPr b="1" lang="en" sz="17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Saludos </a:t>
            </a:r>
            <a:r>
              <a:rPr lang="en" sz="17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lang="en" sz="1700">
                <a:solidFill>
                  <a:srgbClr val="1F1F1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anuncios.</a:t>
            </a:r>
            <a:endParaRPr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6:35 - 6:40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Objetivos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de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aprendizaje.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6:40 - 6:55 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Respuesta al Challenge: Tidy Data.</a:t>
            </a:r>
            <a:endParaRPr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6:55 - 8:15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 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Notebook: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Data Cleaning.</a:t>
            </a:r>
            <a:endParaRPr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8:15 - 8:30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BREAK.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8:30 - 9:25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Challenge: Data Cleaning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en Kaggle.</a:t>
            </a:r>
            <a:endParaRPr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9:25 - 9:30</a:t>
            </a:r>
            <a:r>
              <a:rPr b="1"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rgbClr val="1F1F1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PM Conclusiones.</a:t>
            </a:r>
            <a:endParaRPr b="1" sz="1700">
              <a:solidFill>
                <a:srgbClr val="1F1F1F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0" name="Google Shape;16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147375" y="1787550"/>
            <a:ext cx="13520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8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Respuesta al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Challenge: 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Tidy Data, Top 100 Billboard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b="1" lang="en" sz="3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aqui</a:t>
            </a:r>
            <a:r>
              <a:rPr b="1" lang="en" sz="30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b="1" sz="30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6" name="Google Shape;16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9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Limpieza de datos con Python.</a:t>
            </a:r>
            <a:endParaRPr b="1"/>
          </a:p>
        </p:txBody>
      </p:sp>
      <p:pic>
        <p:nvPicPr>
          <p:cNvPr id="174" name="Google Shape;17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0"/>
          <p:cNvSpPr txBox="1"/>
          <p:nvPr/>
        </p:nvSpPr>
        <p:spPr>
          <a:xfrm>
            <a:off x="1500000" y="2131500"/>
            <a:ext cx="6144000" cy="8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BREAK;</a:t>
            </a:r>
            <a:endParaRPr b="1" sz="3600">
              <a:solidFill>
                <a:srgbClr val="4418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2" name="Google Shape;18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1"/>
          <p:cNvSpPr txBox="1"/>
          <p:nvPr/>
        </p:nvSpPr>
        <p:spPr>
          <a:xfrm>
            <a:off x="4094075" y="1357800"/>
            <a:ext cx="44187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1848"/>
                </a:solidFill>
                <a:latin typeface="Montserrat"/>
                <a:ea typeface="Montserrat"/>
                <a:cs typeface="Montserrat"/>
                <a:sym typeface="Montserrat"/>
              </a:rPr>
              <a:t>Limpieza de datos con Python.</a:t>
            </a:r>
            <a:endParaRPr b="1"/>
          </a:p>
        </p:txBody>
      </p:sp>
      <p:pic>
        <p:nvPicPr>
          <p:cNvPr id="189" name="Google Shape;18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775" y="4767850"/>
            <a:ext cx="802874" cy="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475" y="0"/>
            <a:ext cx="32425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